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328" r:id="rId32"/>
    <p:sldId id="329" r:id="rId33"/>
    <p:sldId id="333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6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6845-1067-46E6-98F6-F851A81C0EB8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2FCA-2194-493C-9445-C5721FE26D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9035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6845-1067-46E6-98F6-F851A81C0EB8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2FCA-2194-493C-9445-C5721FE26D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6328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6845-1067-46E6-98F6-F851A81C0EB8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2FCA-2194-493C-9445-C5721FE26D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7492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6845-1067-46E6-98F6-F851A81C0EB8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2FCA-2194-493C-9445-C5721FE26D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564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6845-1067-46E6-98F6-F851A81C0EB8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2FCA-2194-493C-9445-C5721FE26D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2371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6845-1067-46E6-98F6-F851A81C0EB8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2FCA-2194-493C-9445-C5721FE26D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2991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6845-1067-46E6-98F6-F851A81C0EB8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2FCA-2194-493C-9445-C5721FE26D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388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6845-1067-46E6-98F6-F851A81C0EB8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2FCA-2194-493C-9445-C5721FE26D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13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6845-1067-46E6-98F6-F851A81C0EB8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2FCA-2194-493C-9445-C5721FE26D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1789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6845-1067-46E6-98F6-F851A81C0EB8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2FCA-2194-493C-9445-C5721FE26D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85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6845-1067-46E6-98F6-F851A81C0EB8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2FCA-2194-493C-9445-C5721FE26D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424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A6845-1067-46E6-98F6-F851A81C0EB8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32FCA-2194-493C-9445-C5721FE26D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634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izann24/XssPy" TargetMode="External"/><Relationship Id="rId2" Type="http://schemas.openxmlformats.org/officeDocument/2006/relationships/hyperlink" Target="https://github.com/sempervictus/xss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50580" y="2965623"/>
            <a:ext cx="10190931" cy="997422"/>
          </a:xfrm>
          <a:solidFill>
            <a:srgbClr val="002060"/>
          </a:solidFill>
        </p:spPr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Web Hacking and Exploitation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26" y="4265980"/>
            <a:ext cx="2167277" cy="22621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副標題 2"/>
          <p:cNvSpPr txBox="1">
            <a:spLocks/>
          </p:cNvSpPr>
          <p:nvPr/>
        </p:nvSpPr>
        <p:spPr>
          <a:xfrm>
            <a:off x="4140639" y="4437991"/>
            <a:ext cx="5666365" cy="1927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2000" dirty="0" smtClean="0"/>
              <a:t>曾龍</a:t>
            </a:r>
            <a:endParaRPr lang="en-US" altLang="zh-TW" sz="2000" dirty="0" smtClean="0"/>
          </a:p>
          <a:p>
            <a:pPr algn="l"/>
            <a:r>
              <a:rPr lang="en-US" altLang="zh-TW" sz="2000" dirty="0" smtClean="0"/>
              <a:t>btseng@mail.ksu.edu.tw</a:t>
            </a:r>
            <a:endParaRPr lang="zh-TW" altLang="en-US" sz="2000" dirty="0" smtClean="0"/>
          </a:p>
          <a:p>
            <a:pPr algn="l"/>
            <a:r>
              <a:rPr lang="zh-TW" altLang="en-US" sz="2000" dirty="0" smtClean="0"/>
              <a:t>崑山科技大學　　</a:t>
            </a:r>
            <a:endParaRPr lang="en-US" altLang="zh-TW" sz="2000" dirty="0" smtClean="0"/>
          </a:p>
          <a:p>
            <a:pPr algn="l"/>
            <a:r>
              <a:rPr lang="zh-TW" altLang="en-US" sz="2000" dirty="0" smtClean="0"/>
              <a:t>資工系暨數位生活科技研究所   副教授</a:t>
            </a:r>
            <a:endParaRPr lang="en-US" altLang="zh-TW" sz="2000" dirty="0" smtClean="0"/>
          </a:p>
          <a:p>
            <a:pPr algn="l"/>
            <a:r>
              <a:rPr lang="zh-TW" altLang="en-US" sz="2000" dirty="0" smtClean="0"/>
              <a:t>雲端大數據分析暨資通安全研發中心   主任</a:t>
            </a:r>
            <a:endParaRPr lang="zh-TW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6853158" y="511874"/>
            <a:ext cx="5338842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zh-TW" altLang="en-US" sz="4000" dirty="0" smtClean="0">
                <a:solidFill>
                  <a:schemeClr val="bg1"/>
                </a:solidFill>
              </a:rPr>
              <a:t>資安實務專題講座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47702" y="2045797"/>
            <a:ext cx="6871433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</a:t>
            </a:r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搶旗大賽的重要資安實務技術</a:t>
            </a:r>
            <a:endParaRPr lang="zh-TW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511874"/>
            <a:ext cx="6853158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教育部資訊安全人才培育計畫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920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07461"/>
            <a:ext cx="12192000" cy="1041506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altLang="zh-TW" sz="4000" dirty="0">
                <a:solidFill>
                  <a:schemeClr val="bg1"/>
                </a:solidFill>
              </a:rPr>
              <a:t>Developer Tools for </a:t>
            </a:r>
            <a:r>
              <a:rPr lang="en-US" altLang="zh-TW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Firefox</a:t>
            </a:r>
            <a:r>
              <a:rPr lang="en-US" altLang="zh-TW" sz="4000" dirty="0">
                <a:solidFill>
                  <a:schemeClr val="bg1"/>
                </a:solidFill>
              </a:rPr>
              <a:t/>
            </a:r>
            <a:br>
              <a:rPr lang="en-US" altLang="zh-TW" sz="4000" dirty="0">
                <a:solidFill>
                  <a:schemeClr val="bg1"/>
                </a:solidFill>
              </a:rPr>
            </a:br>
            <a:r>
              <a:rPr lang="en-US" altLang="zh-TW" sz="2800" dirty="0">
                <a:solidFill>
                  <a:schemeClr val="bg1"/>
                </a:solidFill>
              </a:rPr>
              <a:t>https://developer.mozilla.org/en-US/docs/Tools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/>
          </p:nvPr>
        </p:nvGraphicFramePr>
        <p:xfrm>
          <a:off x="293931" y="3135899"/>
          <a:ext cx="11312611" cy="344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/>
                <a:gridCol w="8493211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Core Tools</a:t>
                      </a:r>
                      <a:r>
                        <a:rPr lang="zh-TW" altLang="en-US" sz="20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核心工具</a:t>
                      </a:r>
                      <a:endParaRPr lang="en-US" altLang="zh-TW" sz="2000" b="1" i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敘述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 Inspector</a:t>
                      </a:r>
                      <a:endParaRPr lang="en-US" altLang="zh-TW" sz="2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 and edit page content and layout. </a:t>
                      </a:r>
                      <a:r>
                        <a:rPr lang="en-US" altLang="zh-TW" sz="2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Visualise</a:t>
                      </a:r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many aspects of the page including the box model, animations, and grid layouts.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 Console</a:t>
                      </a:r>
                      <a:endParaRPr lang="en-US" altLang="zh-TW" sz="2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 messages logged by a web page and interact with the page using JavaScript.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JavaScript Debugger</a:t>
                      </a:r>
                      <a:endParaRPr lang="en-US" altLang="zh-TW" sz="2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Stop, step through, examine, and modify the JavaScript running in a page.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Network Monitor</a:t>
                      </a:r>
                      <a:endParaRPr lang="en-US" altLang="zh-TW" sz="2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 the network requests made when a page is loaded.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Performance Tools</a:t>
                      </a:r>
                      <a:endParaRPr lang="en-US" altLang="zh-TW" sz="2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 your site's general responsiveness, JavaScript, and layout performance.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Responsive Design Mode</a:t>
                      </a:r>
                      <a:endParaRPr lang="en-US" altLang="zh-TW" sz="2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 how your website or app will look and behave on different devices and network types.</a:t>
                      </a:r>
                      <a:endParaRPr lang="zh-TW" altLang="en-US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590" y="0"/>
            <a:ext cx="4626952" cy="185783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t="66388" r="46471" b="23586"/>
          <a:stretch/>
        </p:blipFill>
        <p:spPr>
          <a:xfrm>
            <a:off x="612703" y="2162996"/>
            <a:ext cx="10726696" cy="807316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6871580" y="1077362"/>
            <a:ext cx="4734962" cy="37119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>
            <a:stCxn id="9" idx="1"/>
          </p:cNvCxnSpPr>
          <p:nvPr/>
        </p:nvCxnSpPr>
        <p:spPr>
          <a:xfrm flipH="1">
            <a:off x="5676523" y="1262958"/>
            <a:ext cx="1195057" cy="9023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28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矩形 3"/>
          <p:cNvSpPr/>
          <p:nvPr/>
        </p:nvSpPr>
        <p:spPr>
          <a:xfrm>
            <a:off x="11023" y="797986"/>
            <a:ext cx="12180977" cy="36933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 sz="1800" dirty="0"/>
              <a:t>https://chrome.google.com/webstore/detail/editthiscookie/fngmhnnpilhplaeedifhccceomclgfbg?hl=zh-TW</a:t>
            </a:r>
          </a:p>
        </p:txBody>
      </p:sp>
      <p:sp>
        <p:nvSpPr>
          <p:cNvPr id="242" name="文字方塊 5"/>
          <p:cNvSpPr txBox="1"/>
          <p:nvPr/>
        </p:nvSpPr>
        <p:spPr>
          <a:xfrm>
            <a:off x="165417" y="17956"/>
            <a:ext cx="8502215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 b="1"/>
            </a:lvl1pPr>
          </a:lstStyle>
          <a:p>
            <a:r>
              <a:rPr dirty="0" err="1"/>
              <a:t>EditThisCookie</a:t>
            </a:r>
            <a:r>
              <a:rPr dirty="0"/>
              <a:t> ( for chrome )</a:t>
            </a:r>
          </a:p>
        </p:txBody>
      </p:sp>
      <p:pic>
        <p:nvPicPr>
          <p:cNvPr id="243" name="螢幕快照 2017-10-11 下午5.12.51.png" descr="螢幕快照 2017-10-11 下午5.12.51.png"/>
          <p:cNvPicPr>
            <a:picLocks noChangeAspect="1"/>
          </p:cNvPicPr>
          <p:nvPr/>
        </p:nvPicPr>
        <p:blipFill>
          <a:blip r:embed="rId2">
            <a:extLst/>
          </a:blip>
          <a:srcRect l="44590" t="1794" r="6354" b="26890"/>
          <a:stretch>
            <a:fillRect/>
          </a:stretch>
        </p:blipFill>
        <p:spPr>
          <a:xfrm>
            <a:off x="6002108" y="1843487"/>
            <a:ext cx="5331048" cy="4843885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矩形 7"/>
          <p:cNvSpPr/>
          <p:nvPr/>
        </p:nvSpPr>
        <p:spPr>
          <a:xfrm>
            <a:off x="6648852" y="2175806"/>
            <a:ext cx="4645816" cy="2907880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5" name="直線單箭頭接點 6"/>
          <p:cNvSpPr/>
          <p:nvPr/>
        </p:nvSpPr>
        <p:spPr>
          <a:xfrm flipH="1">
            <a:off x="8487720" y="1756372"/>
            <a:ext cx="719654" cy="1314970"/>
          </a:xfrm>
          <a:prstGeom prst="line">
            <a:avLst/>
          </a:prstGeom>
          <a:ln w="381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6" name="矩形 1"/>
          <p:cNvSpPr/>
          <p:nvPr/>
        </p:nvSpPr>
        <p:spPr>
          <a:xfrm>
            <a:off x="7718649" y="1318944"/>
            <a:ext cx="3350448" cy="554991"/>
          </a:xfrm>
          <a:prstGeom prst="rect">
            <a:avLst/>
          </a:prstGeom>
          <a:gradFill>
            <a:gsLst>
              <a:gs pos="0">
                <a:schemeClr val="accent2">
                  <a:hueOff val="-368864"/>
                  <a:lumOff val="24249"/>
                </a:schemeClr>
              </a:gs>
              <a:gs pos="50000">
                <a:srgbClr val="F5B093"/>
              </a:gs>
              <a:gs pos="100000">
                <a:schemeClr val="accent2">
                  <a:hueOff val="-353522"/>
                  <a:satOff val="5390"/>
                  <a:lumOff val="17469"/>
                </a:schemeClr>
              </a:gs>
            </a:gsLst>
            <a:lin ang="5400000"/>
          </a:gradFill>
          <a:ln w="6350">
            <a:solidFill>
              <a:schemeClr val="accent2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/>
            </a:lvl1pPr>
          </a:lstStyle>
          <a:p>
            <a:r>
              <a:t>輕鬆的編輯修改 cookie</a:t>
            </a:r>
          </a:p>
        </p:txBody>
      </p:sp>
      <p:sp>
        <p:nvSpPr>
          <p:cNvPr id="2" name="矩形 1"/>
          <p:cNvSpPr/>
          <p:nvPr/>
        </p:nvSpPr>
        <p:spPr>
          <a:xfrm>
            <a:off x="147574" y="1496766"/>
            <a:ext cx="5581844" cy="4801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EditThisCookie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是一個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cookie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管理器。您可以增加、刪除、修改、搜尋、保護和封鎖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cookies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！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Inspired </a:t>
            </a:r>
            <a:r>
              <a:rPr lang="en-US" altLang="zh-TW" dirty="0"/>
              <a:t>by the lack of a good cookie manager in google chrome </a:t>
            </a:r>
            <a:r>
              <a:rPr lang="en-US" altLang="zh-TW" dirty="0" err="1"/>
              <a:t>i</a:t>
            </a:r>
            <a:r>
              <a:rPr lang="en-US" altLang="zh-TW" dirty="0"/>
              <a:t> developed this small simple and extremely useful extension, that let's you perform anything you might actually need to do with </a:t>
            </a:r>
            <a:r>
              <a:rPr lang="en-US" altLang="zh-TW" dirty="0" smtClean="0"/>
              <a:t>cookies</a:t>
            </a:r>
            <a:endParaRPr lang="en-US" altLang="zh-TW" dirty="0"/>
          </a:p>
          <a:p>
            <a:r>
              <a:rPr lang="en-US" altLang="zh-TW" dirty="0"/>
              <a:t>★ Delete any cookie</a:t>
            </a:r>
          </a:p>
          <a:p>
            <a:r>
              <a:rPr lang="en-US" altLang="zh-TW" dirty="0"/>
              <a:t>★ Edit any cookie</a:t>
            </a:r>
          </a:p>
          <a:p>
            <a:r>
              <a:rPr lang="en-US" altLang="zh-TW" dirty="0"/>
              <a:t>★ Add a new cookie</a:t>
            </a:r>
          </a:p>
          <a:p>
            <a:r>
              <a:rPr lang="en-US" altLang="zh-TW" dirty="0"/>
              <a:t>★ Search a cookie</a:t>
            </a:r>
          </a:p>
          <a:p>
            <a:r>
              <a:rPr lang="en-US" altLang="zh-TW" dirty="0"/>
              <a:t>★ Protect a cookie (read-only)</a:t>
            </a:r>
          </a:p>
          <a:p>
            <a:r>
              <a:rPr lang="en-US" altLang="zh-TW" dirty="0"/>
              <a:t>★ Block cookies (cookie filter)</a:t>
            </a:r>
          </a:p>
          <a:p>
            <a:r>
              <a:rPr lang="en-US" altLang="zh-TW" dirty="0"/>
              <a:t>★ Export cookies in JSON, Netscape cookie file (perfect for </a:t>
            </a:r>
            <a:r>
              <a:rPr lang="en-US" altLang="zh-TW" dirty="0" err="1"/>
              <a:t>wget</a:t>
            </a:r>
            <a:r>
              <a:rPr lang="en-US" altLang="zh-TW" dirty="0"/>
              <a:t> and curl), Perl::LPW</a:t>
            </a:r>
          </a:p>
          <a:p>
            <a:r>
              <a:rPr lang="en-US" altLang="zh-TW" dirty="0"/>
              <a:t>★ Import cookies in JSON</a:t>
            </a:r>
          </a:p>
          <a:p>
            <a:r>
              <a:rPr lang="en-US" altLang="zh-TW" dirty="0"/>
              <a:t>★ Limit the maximum expiration date of any cookie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350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14" t="2570" r="18820" b="10045"/>
          <a:stretch/>
        </p:blipFill>
        <p:spPr>
          <a:xfrm>
            <a:off x="161440" y="1347332"/>
            <a:ext cx="7944525" cy="5189270"/>
          </a:xfrm>
          <a:prstGeom prst="rect">
            <a:avLst/>
          </a:prstGeom>
        </p:spPr>
      </p:pic>
      <p:sp>
        <p:nvSpPr>
          <p:cNvPr id="5" name="矩形 3"/>
          <p:cNvSpPr/>
          <p:nvPr/>
        </p:nvSpPr>
        <p:spPr>
          <a:xfrm>
            <a:off x="0" y="778434"/>
            <a:ext cx="12180977" cy="36933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 lang="zh-TW" altLang="en-US" sz="1800" dirty="0" smtClean="0"/>
              <a:t>到此網址  </a:t>
            </a:r>
            <a:r>
              <a:rPr sz="1800" dirty="0" smtClean="0"/>
              <a:t>https</a:t>
            </a:r>
            <a:r>
              <a:rPr sz="1800" dirty="0"/>
              <a:t>://chrome.google.com/webstore/detail/editthiscookie/fngmhnnpilhplaeedifhccceomclgfbg?hl=zh-TW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1023" y="99222"/>
            <a:ext cx="8502215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 b="1"/>
            </a:lvl1pPr>
          </a:lstStyle>
          <a:p>
            <a:r>
              <a:rPr dirty="0" err="1"/>
              <a:t>EditThisCookie</a:t>
            </a:r>
            <a:r>
              <a:rPr dirty="0"/>
              <a:t> ( for chrome )</a:t>
            </a:r>
          </a:p>
        </p:txBody>
      </p:sp>
      <p:sp>
        <p:nvSpPr>
          <p:cNvPr id="7" name="向下箭號 6"/>
          <p:cNvSpPr/>
          <p:nvPr/>
        </p:nvSpPr>
        <p:spPr>
          <a:xfrm>
            <a:off x="3112868" y="1347332"/>
            <a:ext cx="753192" cy="92345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6143004" y="2138691"/>
            <a:ext cx="1348967" cy="66995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916" y="1165006"/>
            <a:ext cx="4324539" cy="1212786"/>
          </a:xfrm>
          <a:prstGeom prst="rect">
            <a:avLst/>
          </a:prstGeom>
        </p:spPr>
      </p:pic>
      <p:sp>
        <p:nvSpPr>
          <p:cNvPr id="10" name="上彎箭號 9"/>
          <p:cNvSpPr/>
          <p:nvPr/>
        </p:nvSpPr>
        <p:spPr>
          <a:xfrm>
            <a:off x="7491971" y="2138691"/>
            <a:ext cx="3785856" cy="405771"/>
          </a:xfrm>
          <a:prstGeom prst="bentUpArrow">
            <a:avLst>
              <a:gd name="adj1" fmla="val 27231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0787297" y="1600828"/>
            <a:ext cx="734973" cy="66995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499" y="2808647"/>
            <a:ext cx="3500955" cy="373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5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575" y="183102"/>
            <a:ext cx="8839954" cy="6019845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1620570" y="4446575"/>
            <a:ext cx="1937442" cy="17563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491906" y="4593495"/>
            <a:ext cx="869132" cy="1858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187500" y="4446575"/>
            <a:ext cx="6509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http://www.editthiscookie.com/start/</a:t>
            </a:r>
            <a:endParaRPr lang="zh-TW" altLang="en-US" sz="32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187500" y="5031350"/>
            <a:ext cx="3731537" cy="1325563"/>
          </a:xfrm>
        </p:spPr>
        <p:txBody>
          <a:bodyPr/>
          <a:lstStyle/>
          <a:p>
            <a:r>
              <a:rPr lang="zh-TW" altLang="en-US" dirty="0" smtClean="0"/>
              <a:t>練習看看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記得做</a:t>
            </a:r>
            <a:r>
              <a:rPr lang="zh-TW" altLang="en-US" dirty="0"/>
              <a:t>簡報</a:t>
            </a:r>
          </a:p>
        </p:txBody>
      </p:sp>
    </p:spTree>
    <p:extLst>
      <p:ext uri="{BB962C8B-B14F-4D97-AF65-F5344CB8AC3E}">
        <p14:creationId xmlns:p14="http://schemas.microsoft.com/office/powerpoint/2010/main" val="142696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矩形 3"/>
          <p:cNvSpPr/>
          <p:nvPr/>
        </p:nvSpPr>
        <p:spPr>
          <a:xfrm>
            <a:off x="11023" y="797986"/>
            <a:ext cx="12180977" cy="36933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 sz="1800" dirty="0"/>
              <a:t>https://chrome.google.com/webstore/detail/wappalyzer/gppongmhjkpfnbhagpmjfkannfbllamg?hl=zh-TW</a:t>
            </a:r>
          </a:p>
        </p:txBody>
      </p:sp>
      <p:sp>
        <p:nvSpPr>
          <p:cNvPr id="256" name="文字方塊 5"/>
          <p:cNvSpPr txBox="1"/>
          <p:nvPr/>
        </p:nvSpPr>
        <p:spPr>
          <a:xfrm>
            <a:off x="165417" y="17956"/>
            <a:ext cx="967444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 b="1"/>
            </a:lvl1pPr>
          </a:lstStyle>
          <a:p>
            <a:r>
              <a:rPr dirty="0" err="1"/>
              <a:t>Hackbar</a:t>
            </a:r>
            <a:r>
              <a:rPr dirty="0"/>
              <a:t> ( for </a:t>
            </a:r>
            <a:r>
              <a:rPr dirty="0" err="1"/>
              <a:t>firefox</a:t>
            </a:r>
            <a:r>
              <a:rPr dirty="0"/>
              <a:t> </a:t>
            </a:r>
            <a:r>
              <a:rPr dirty="0" smtClean="0"/>
              <a:t>)</a:t>
            </a:r>
            <a:r>
              <a:rPr lang="zh-TW" altLang="en-US" dirty="0" smtClean="0"/>
              <a:t> </a:t>
            </a:r>
            <a:r>
              <a:rPr lang="en-US" altLang="zh-TW" sz="2000" dirty="0" smtClean="0"/>
              <a:t>[</a:t>
            </a:r>
            <a:r>
              <a:rPr lang="zh-TW" altLang="en-US" sz="2000" dirty="0" smtClean="0"/>
              <a:t>須留意是否支援最新版本的瀏覽器</a:t>
            </a:r>
            <a:r>
              <a:rPr lang="en-US" altLang="zh-TW" sz="2000" dirty="0" smtClean="0"/>
              <a:t>]</a:t>
            </a:r>
            <a:endParaRPr sz="2000" dirty="0"/>
          </a:p>
        </p:txBody>
      </p:sp>
      <p:pic>
        <p:nvPicPr>
          <p:cNvPr id="257" name="螢幕快照 2017-10-12 上午11.02.31.png" descr="螢幕快照 2017-10-12 上午11.02.31.png"/>
          <p:cNvPicPr>
            <a:picLocks noChangeAspect="1"/>
          </p:cNvPicPr>
          <p:nvPr/>
        </p:nvPicPr>
        <p:blipFill>
          <a:blip r:embed="rId2">
            <a:extLst/>
          </a:blip>
          <a:srcRect r="29036" b="56020"/>
          <a:stretch>
            <a:fillRect/>
          </a:stretch>
        </p:blipFill>
        <p:spPr>
          <a:xfrm>
            <a:off x="677465" y="2399039"/>
            <a:ext cx="10837147" cy="4197755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直線單箭頭接點 6"/>
          <p:cNvSpPr/>
          <p:nvPr/>
        </p:nvSpPr>
        <p:spPr>
          <a:xfrm>
            <a:off x="5182992" y="3327488"/>
            <a:ext cx="1516286" cy="1"/>
          </a:xfrm>
          <a:prstGeom prst="line">
            <a:avLst/>
          </a:prstGeom>
          <a:ln w="381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9" name="矩形 7"/>
          <p:cNvSpPr/>
          <p:nvPr/>
        </p:nvSpPr>
        <p:spPr>
          <a:xfrm>
            <a:off x="1938031" y="3216570"/>
            <a:ext cx="390419" cy="221837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0" name="直線單箭頭接點 6"/>
          <p:cNvSpPr/>
          <p:nvPr/>
        </p:nvSpPr>
        <p:spPr>
          <a:xfrm flipV="1">
            <a:off x="2133240" y="2880745"/>
            <a:ext cx="1" cy="247274"/>
          </a:xfrm>
          <a:prstGeom prst="line">
            <a:avLst/>
          </a:prstGeom>
          <a:ln w="381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1" name="矩形 1"/>
          <p:cNvSpPr/>
          <p:nvPr/>
        </p:nvSpPr>
        <p:spPr>
          <a:xfrm>
            <a:off x="1546130" y="1795877"/>
            <a:ext cx="5323817" cy="1012191"/>
          </a:xfrm>
          <a:prstGeom prst="rect">
            <a:avLst/>
          </a:prstGeom>
          <a:gradFill>
            <a:gsLst>
              <a:gs pos="0">
                <a:schemeClr val="accent2">
                  <a:hueOff val="-368864"/>
                  <a:lumOff val="24249"/>
                </a:schemeClr>
              </a:gs>
              <a:gs pos="50000">
                <a:srgbClr val="F5B093"/>
              </a:gs>
              <a:gs pos="100000">
                <a:schemeClr val="accent2">
                  <a:hueOff val="-353522"/>
                  <a:satOff val="5390"/>
                  <a:lumOff val="17469"/>
                </a:schemeClr>
              </a:gs>
            </a:gsLst>
            <a:lin ang="5400000"/>
          </a:gradFill>
          <a:ln w="6350">
            <a:solidFill>
              <a:schemeClr val="accent2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500"/>
            </a:pPr>
            <a:r>
              <a:rPr dirty="0"/>
              <a:t>將 URL </a:t>
            </a:r>
            <a:r>
              <a:rPr dirty="0" err="1"/>
              <a:t>上框選的數字加一減一</a:t>
            </a:r>
            <a:endParaRPr dirty="0"/>
          </a:p>
          <a:p>
            <a:pPr>
              <a:defRPr sz="2500"/>
            </a:pPr>
            <a:r>
              <a:rPr dirty="0" err="1"/>
              <a:t>並即時更新頁面</a:t>
            </a:r>
            <a:r>
              <a:rPr dirty="0"/>
              <a:t>(</a:t>
            </a:r>
            <a:r>
              <a:rPr dirty="0" err="1"/>
              <a:t>可拿來</a:t>
            </a:r>
            <a:r>
              <a:rPr dirty="0"/>
              <a:t> iterate </a:t>
            </a:r>
            <a:r>
              <a:rPr dirty="0" err="1"/>
              <a:t>分頁</a:t>
            </a:r>
            <a:r>
              <a:rPr dirty="0"/>
              <a:t>)</a:t>
            </a:r>
          </a:p>
        </p:txBody>
      </p:sp>
      <p:sp>
        <p:nvSpPr>
          <p:cNvPr id="262" name="矩形 1"/>
          <p:cNvSpPr/>
          <p:nvPr/>
        </p:nvSpPr>
        <p:spPr>
          <a:xfrm>
            <a:off x="6893235" y="3049993"/>
            <a:ext cx="4489138" cy="554991"/>
          </a:xfrm>
          <a:prstGeom prst="rect">
            <a:avLst/>
          </a:prstGeom>
          <a:gradFill>
            <a:gsLst>
              <a:gs pos="0">
                <a:schemeClr val="accent2">
                  <a:hueOff val="-368864"/>
                  <a:lumOff val="24249"/>
                </a:schemeClr>
              </a:gs>
              <a:gs pos="50000">
                <a:srgbClr val="F5B093"/>
              </a:gs>
              <a:gs pos="100000">
                <a:schemeClr val="accent2">
                  <a:hueOff val="-353522"/>
                  <a:satOff val="5390"/>
                  <a:lumOff val="17469"/>
                </a:schemeClr>
              </a:gs>
            </a:gsLst>
            <a:lin ang="5400000"/>
          </a:gradFill>
          <a:ln w="6350">
            <a:solidFill>
              <a:schemeClr val="accent2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/>
            </a:lvl1pPr>
          </a:lstStyle>
          <a:p>
            <a:r>
              <a:t>常見的加解密和常見的 payload</a:t>
            </a:r>
          </a:p>
        </p:txBody>
      </p:sp>
      <p:sp>
        <p:nvSpPr>
          <p:cNvPr id="263" name="矩形 7"/>
          <p:cNvSpPr/>
          <p:nvPr/>
        </p:nvSpPr>
        <p:spPr>
          <a:xfrm>
            <a:off x="2391894" y="3216570"/>
            <a:ext cx="2581266" cy="221837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矩形 7"/>
          <p:cNvSpPr/>
          <p:nvPr/>
        </p:nvSpPr>
        <p:spPr>
          <a:xfrm>
            <a:off x="1797071" y="3546008"/>
            <a:ext cx="3328944" cy="665954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5" name="直線單箭頭接點 6"/>
          <p:cNvSpPr/>
          <p:nvPr/>
        </p:nvSpPr>
        <p:spPr>
          <a:xfrm>
            <a:off x="3432309" y="4189325"/>
            <a:ext cx="1" cy="802641"/>
          </a:xfrm>
          <a:prstGeom prst="line">
            <a:avLst/>
          </a:prstGeom>
          <a:ln w="381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6" name="矩形 1"/>
          <p:cNvSpPr/>
          <p:nvPr/>
        </p:nvSpPr>
        <p:spPr>
          <a:xfrm>
            <a:off x="2403290" y="5064642"/>
            <a:ext cx="2428954" cy="554991"/>
          </a:xfrm>
          <a:prstGeom prst="rect">
            <a:avLst/>
          </a:prstGeom>
          <a:gradFill>
            <a:gsLst>
              <a:gs pos="0">
                <a:schemeClr val="accent2">
                  <a:hueOff val="-368864"/>
                  <a:lumOff val="24249"/>
                </a:schemeClr>
              </a:gs>
              <a:gs pos="50000">
                <a:srgbClr val="F5B093"/>
              </a:gs>
              <a:gs pos="100000">
                <a:schemeClr val="accent2">
                  <a:hueOff val="-353522"/>
                  <a:satOff val="5390"/>
                  <a:lumOff val="17469"/>
                </a:schemeClr>
              </a:gs>
            </a:gsLst>
            <a:lin ang="5400000"/>
          </a:gradFill>
          <a:ln w="6350">
            <a:solidFill>
              <a:schemeClr val="accent2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/>
            </a:lvl1pPr>
          </a:lstStyle>
          <a:p>
            <a:r>
              <a:t>編輯 URL 的區域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273" y="3878985"/>
            <a:ext cx="3601825" cy="27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9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752616"/>
            <a:ext cx="12192000" cy="594542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altLang="zh-TW" sz="2800" dirty="0"/>
              <a:t>https://addons.mozilla.org/en-US/firefox/addon/hackbar/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31" r="15890" b="17119"/>
          <a:stretch/>
        </p:blipFill>
        <p:spPr>
          <a:xfrm>
            <a:off x="61524" y="1669106"/>
            <a:ext cx="5607011" cy="27497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b="30803"/>
          <a:stretch/>
        </p:blipFill>
        <p:spPr>
          <a:xfrm>
            <a:off x="3920151" y="2696154"/>
            <a:ext cx="8271849" cy="3902915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506477" y="2696154"/>
            <a:ext cx="968721" cy="44229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/>
          <p:cNvSpPr/>
          <p:nvPr/>
        </p:nvSpPr>
        <p:spPr>
          <a:xfrm>
            <a:off x="1765424" y="1358215"/>
            <a:ext cx="851025" cy="4798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1287618">
            <a:off x="2475197" y="2145968"/>
            <a:ext cx="1511928" cy="184044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點選後</a:t>
            </a:r>
            <a:r>
              <a:rPr lang="en-US" altLang="zh-TW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endParaRPr lang="en-US" altLang="zh-TW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再重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啟動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字方塊 5"/>
          <p:cNvSpPr txBox="1"/>
          <p:nvPr/>
        </p:nvSpPr>
        <p:spPr>
          <a:xfrm>
            <a:off x="165417" y="17956"/>
            <a:ext cx="753763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 b="1"/>
            </a:lvl1pPr>
          </a:lstStyle>
          <a:p>
            <a:r>
              <a:rPr dirty="0" err="1"/>
              <a:t>Hackbar</a:t>
            </a:r>
            <a:r>
              <a:rPr dirty="0"/>
              <a:t> ( for </a:t>
            </a:r>
            <a:r>
              <a:rPr dirty="0" err="1"/>
              <a:t>firefox</a:t>
            </a:r>
            <a:r>
              <a:rPr dirty="0"/>
              <a:t> </a:t>
            </a:r>
            <a:r>
              <a:rPr dirty="0" smtClean="0"/>
              <a:t>)</a:t>
            </a:r>
            <a:r>
              <a:rPr lang="en-US" altLang="zh-TW" dirty="0" smtClean="0"/>
              <a:t>:</a:t>
            </a:r>
            <a:r>
              <a:rPr lang="zh-TW" altLang="en-US" dirty="0" smtClean="0"/>
              <a:t>安裝篇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92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矩形 3"/>
          <p:cNvSpPr/>
          <p:nvPr/>
        </p:nvSpPr>
        <p:spPr>
          <a:xfrm>
            <a:off x="11023" y="797986"/>
            <a:ext cx="12180977" cy="40011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 sz="2000" dirty="0"/>
              <a:t>https://chrome.google.com/webstore/detail/wappalyzer/gppongmhjkpfnbhagpmjfkannfbllamg?hl=zh-TW</a:t>
            </a:r>
          </a:p>
        </p:txBody>
      </p:sp>
      <p:sp>
        <p:nvSpPr>
          <p:cNvPr id="249" name="文字方塊 5"/>
          <p:cNvSpPr txBox="1"/>
          <p:nvPr/>
        </p:nvSpPr>
        <p:spPr>
          <a:xfrm>
            <a:off x="165417" y="17956"/>
            <a:ext cx="880510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 b="1"/>
            </a:lvl1pPr>
          </a:lstStyle>
          <a:p>
            <a:r>
              <a:rPr dirty="0" err="1"/>
              <a:t>Wappalyzer</a:t>
            </a:r>
            <a:r>
              <a:rPr dirty="0"/>
              <a:t> ( for chrome </a:t>
            </a:r>
            <a:r>
              <a:rPr dirty="0" smtClean="0"/>
              <a:t>)</a:t>
            </a:r>
            <a:r>
              <a:rPr lang="zh-TW" altLang="en-US" dirty="0" smtClean="0"/>
              <a:t> </a:t>
            </a:r>
            <a:r>
              <a:rPr lang="zh-TW" altLang="en-US" sz="2400" dirty="0" smtClean="0"/>
              <a:t>就請自我練習</a:t>
            </a:r>
            <a:endParaRPr sz="2400" dirty="0"/>
          </a:p>
        </p:txBody>
      </p:sp>
      <p:sp>
        <p:nvSpPr>
          <p:cNvPr id="250" name="矩形 1"/>
          <p:cNvSpPr/>
          <p:nvPr/>
        </p:nvSpPr>
        <p:spPr>
          <a:xfrm>
            <a:off x="8637586" y="5499239"/>
            <a:ext cx="2449573" cy="1012191"/>
          </a:xfrm>
          <a:prstGeom prst="rect">
            <a:avLst/>
          </a:prstGeom>
          <a:gradFill>
            <a:gsLst>
              <a:gs pos="0">
                <a:schemeClr val="accent2">
                  <a:hueOff val="-368864"/>
                  <a:lumOff val="24249"/>
                </a:schemeClr>
              </a:gs>
              <a:gs pos="50000">
                <a:srgbClr val="F5B093"/>
              </a:gs>
              <a:gs pos="100000">
                <a:schemeClr val="accent2">
                  <a:hueOff val="-353522"/>
                  <a:satOff val="5390"/>
                  <a:lumOff val="17469"/>
                </a:schemeClr>
              </a:gs>
            </a:gsLst>
            <a:lin ang="5400000"/>
          </a:gradFill>
          <a:ln w="6350">
            <a:solidFill>
              <a:schemeClr val="accent2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500"/>
            </a:pPr>
            <a:r>
              <a:t>伺服器所使用的</a:t>
            </a:r>
          </a:p>
          <a:p>
            <a:pPr>
              <a:defRPr sz="2500"/>
            </a:pPr>
            <a:r>
              <a:t>框架,語言的訊息</a:t>
            </a:r>
          </a:p>
        </p:txBody>
      </p:sp>
      <p:pic>
        <p:nvPicPr>
          <p:cNvPr id="251" name="螢幕快照 2017-10-11 下午5.17.44.png" descr="螢幕快照 2017-10-11 下午5.17.44.png"/>
          <p:cNvPicPr>
            <a:picLocks noChangeAspect="1"/>
          </p:cNvPicPr>
          <p:nvPr/>
        </p:nvPicPr>
        <p:blipFill>
          <a:blip r:embed="rId2">
            <a:extLst/>
          </a:blip>
          <a:srcRect l="37180" t="3842" r="6446" b="43609"/>
          <a:stretch>
            <a:fillRect/>
          </a:stretch>
        </p:blipFill>
        <p:spPr>
          <a:xfrm>
            <a:off x="464205" y="1862353"/>
            <a:ext cx="7789951" cy="4538293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矩形 7"/>
          <p:cNvSpPr/>
          <p:nvPr/>
        </p:nvSpPr>
        <p:spPr>
          <a:xfrm>
            <a:off x="2475912" y="2154583"/>
            <a:ext cx="4983149" cy="3423042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直線單箭頭接點 6"/>
          <p:cNvSpPr/>
          <p:nvPr/>
        </p:nvSpPr>
        <p:spPr>
          <a:xfrm>
            <a:off x="7688980" y="5604264"/>
            <a:ext cx="795840" cy="316417"/>
          </a:xfrm>
          <a:prstGeom prst="line">
            <a:avLst/>
          </a:prstGeom>
          <a:ln w="381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212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026" y="301350"/>
            <a:ext cx="8229600" cy="634082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dirty="0" smtClean="0"/>
              <a:t>學生作業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Tamper Data</a:t>
            </a:r>
            <a:r>
              <a:rPr lang="zh-TW" altLang="en-US" dirty="0" smtClean="0"/>
              <a:t>測試報告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577" r="3626" b="25439"/>
          <a:stretch/>
        </p:blipFill>
        <p:spPr>
          <a:xfrm>
            <a:off x="2130388" y="1844824"/>
            <a:ext cx="7931224" cy="28083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935432"/>
            <a:ext cx="1182382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https://addons.mozilla.org/zh-tw/firefox/addon/tamper-data/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749377" y="4869160"/>
            <a:ext cx="843352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作業要點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自行上網搜尋相關教學解說資料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slideshare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youtube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google)</a:t>
            </a:r>
          </a:p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要有自己的測試心得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若有參考別人的測試需註明引用來源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格式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:PPT(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自己要分享的簡報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)+word(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格式可參考所附範本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50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err="1"/>
              <a:t>Burpsuite</a:t>
            </a:r>
            <a:r>
              <a:rPr lang="en-US" altLang="zh-TW" sz="6600" dirty="0"/>
              <a:t> 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8073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92681"/>
            <a:ext cx="12192000" cy="1039025"/>
          </a:xfrm>
          <a:solidFill>
            <a:schemeClr val="accent4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Burp Suite</a:t>
            </a:r>
            <a:b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https://en.wikipedia.org/wiki/Burp_suite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4869" y="1952375"/>
            <a:ext cx="3969189" cy="2944083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Burp Suite is a graphical tool for testing </a:t>
            </a:r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application security</a:t>
            </a:r>
            <a:r>
              <a:rPr lang="en-US" altLang="zh-TW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The tool is written in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 smtClean="0"/>
              <a:t>and developed by 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PortSwigger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Security</a:t>
            </a:r>
            <a:r>
              <a:rPr lang="en-US" altLang="zh-TW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The </a:t>
            </a:r>
            <a:r>
              <a:rPr lang="en-US" altLang="zh-TW" dirty="0"/>
              <a:t>tool has 2 versions: </a:t>
            </a:r>
            <a:endParaRPr lang="en-US" altLang="zh-TW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Free version that can be downloaded free of charge</a:t>
            </a:r>
            <a:r>
              <a:rPr lang="en-US" altLang="zh-TW" dirty="0"/>
              <a:t>(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 Edition</a:t>
            </a:r>
            <a:r>
              <a:rPr lang="en-US" altLang="zh-TW" dirty="0" smtClean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Full </a:t>
            </a:r>
            <a:r>
              <a:rPr lang="en-US" altLang="zh-TW" dirty="0"/>
              <a:t>version that can be purchased after a trial period (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Professional Edition</a:t>
            </a:r>
            <a:r>
              <a:rPr lang="en-US" altLang="zh-TW" dirty="0" smtClean="0"/>
              <a:t>).</a:t>
            </a:r>
          </a:p>
          <a:p>
            <a:pPr marL="914400" lvl="1" indent="-457200">
              <a:buFont typeface="+mj-lt"/>
              <a:buAutoNum type="arabicPeriod"/>
            </a:pPr>
            <a:endParaRPr lang="zh-TW" altLang="en-US" dirty="0"/>
          </a:p>
        </p:txBody>
      </p:sp>
      <p:pic>
        <p:nvPicPr>
          <p:cNvPr id="6146" name="Picture 2" descr="「burp suite」的圖片搜尋結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" t="13919" r="6878" b="14848"/>
          <a:stretch/>
        </p:blipFill>
        <p:spPr bwMode="auto">
          <a:xfrm>
            <a:off x="437777" y="5080226"/>
            <a:ext cx="3303372" cy="163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404" t="5545" r="5972" b="7591"/>
          <a:stretch/>
        </p:blipFill>
        <p:spPr>
          <a:xfrm>
            <a:off x="4632357" y="1476563"/>
            <a:ext cx="6910812" cy="53814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4869" y="1399275"/>
            <a:ext cx="3515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官方網址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://portswigger.net/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397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/>
              <a:t>網站安全分析工具</a:t>
            </a:r>
            <a:endParaRPr lang="en-US" altLang="zh-TW" sz="6600" dirty="0"/>
          </a:p>
          <a:p>
            <a:pPr algn="ctr"/>
            <a:r>
              <a:rPr lang="en-US" altLang="zh-TW" sz="6600" dirty="0"/>
              <a:t>Tools 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01311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39"/>
          <a:stretch/>
        </p:blipFill>
        <p:spPr>
          <a:xfrm>
            <a:off x="3237346" y="117693"/>
            <a:ext cx="8167463" cy="659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6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027" y="4722235"/>
            <a:ext cx="3429088" cy="1842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28911"/>
            <a:ext cx="12192000" cy="1092483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burpsuite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實戰指南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https://t0data.gitbooks.io/burpsuite/content/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897" y="1719972"/>
            <a:ext cx="3799504" cy="4885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t="51572"/>
          <a:stretch/>
        </p:blipFill>
        <p:spPr>
          <a:xfrm>
            <a:off x="7429638" y="4753922"/>
            <a:ext cx="4634227" cy="1778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r="30165" b="63684"/>
          <a:stretch/>
        </p:blipFill>
        <p:spPr>
          <a:xfrm>
            <a:off x="4008496" y="1731436"/>
            <a:ext cx="8055369" cy="26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7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06580"/>
            <a:ext cx="10515600" cy="1056748"/>
          </a:xfrm>
          <a:solidFill>
            <a:schemeClr val="accent4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Burp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suite::tools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https://portswigger.net/burp/help/suite_burptools.html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139047" y="1426703"/>
          <a:ext cx="11559745" cy="5328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4367"/>
                <a:gridCol w="1022537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tools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Target 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This tool contains detailed information about your target applications, and lets you drive the process of testing for </a:t>
                      </a:r>
                      <a:r>
                        <a:rPr lang="en-US" altLang="zh-TW" sz="16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vulnerabilities</a:t>
                      </a:r>
                      <a:r>
                        <a:rPr lang="en-US" altLang="zh-TW" sz="1600" dirty="0" smtClean="0"/>
                        <a:t>.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Proxy </a:t>
                      </a:r>
                      <a:endParaRPr lang="zh-TW" alt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This is an intercepting web proxy that operates as a </a:t>
                      </a:r>
                      <a:r>
                        <a:rPr lang="en-US" altLang="zh-TW" sz="1600" b="1" i="0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man-in-the-middle</a:t>
                      </a:r>
                      <a:r>
                        <a:rPr lang="en-US" altLang="zh-TW" sz="16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between the end browser and the target web application. It lets you intercept, inspect and modify the raw traffic passing in both directions.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Spider 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is an intelligent application-aware web spider that can </a:t>
                      </a:r>
                      <a:r>
                        <a:rPr lang="en-US" altLang="zh-TW" sz="1600" b="1" i="0" kern="120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crawl an application </a:t>
                      </a:r>
                      <a:r>
                        <a:rPr lang="en-US" altLang="zh-TW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locate its content and functionality.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Scanner </a:t>
                      </a:r>
                    </a:p>
                    <a:p>
                      <a:r>
                        <a:rPr lang="en-US" altLang="zh-TW" sz="1600" dirty="0" smtClean="0"/>
                        <a:t>[</a:t>
                      </a:r>
                      <a:r>
                        <a:rPr lang="en-US" altLang="zh-TW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 version</a:t>
                      </a:r>
                      <a:r>
                        <a:rPr lang="en-US" altLang="zh-TW" sz="1600" dirty="0" smtClean="0"/>
                        <a:t>]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is an </a:t>
                      </a:r>
                      <a:r>
                        <a:rPr lang="en-US" altLang="zh-TW" sz="1600" b="1" i="0" u="none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advanced web vulnerability scanner</a:t>
                      </a:r>
                      <a:r>
                        <a:rPr lang="en-US" altLang="zh-TW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which can automatically discover numerous types of vulnerabilities.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Intruder </a:t>
                      </a:r>
                      <a:endParaRPr lang="zh-TW" altLang="en-US" sz="16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is a powerful tool for carrying out </a:t>
                      </a:r>
                      <a:r>
                        <a:rPr lang="en-US" altLang="zh-TW" sz="1600" b="1" i="0" kern="120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automated customized attacks</a:t>
                      </a:r>
                      <a:r>
                        <a:rPr lang="en-US" altLang="zh-TW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against web applications. It is highly configurable and can be used to perform a wide range of tasks to make your testing faster and more effective.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Repeater 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is a simple tool for manually manipulating and reissuing individual </a:t>
                      </a:r>
                      <a:r>
                        <a:rPr lang="en-US" altLang="zh-TW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</a:t>
                      </a:r>
                      <a:r>
                        <a:rPr lang="en-US" altLang="zh-TW" sz="16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600" b="1" i="0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requests</a:t>
                      </a:r>
                      <a:r>
                        <a:rPr lang="en-US" altLang="zh-TW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analyzing the application's </a:t>
                      </a:r>
                      <a:r>
                        <a:rPr lang="en-US" altLang="zh-TW" sz="1600" b="1" i="0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responses</a:t>
                      </a:r>
                      <a:r>
                        <a:rPr lang="en-US" altLang="zh-TW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Sequencer 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is a sophisticated tool for analyzing the quality of randomness in an application's </a:t>
                      </a:r>
                      <a:r>
                        <a:rPr lang="en-US" altLang="zh-TW" sz="1600" b="1" i="0" kern="120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session tokens</a:t>
                      </a:r>
                      <a:r>
                        <a:rPr lang="en-US" altLang="zh-TW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other important data items that are intended to be unpredictable.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Decoder 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is a useful tool for performing manual or intelligent </a:t>
                      </a:r>
                      <a:r>
                        <a:rPr lang="en-US" altLang="zh-TW" sz="1600" b="1" i="0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decoding</a:t>
                      </a:r>
                      <a:r>
                        <a:rPr lang="en-US" altLang="zh-TW" sz="1600" b="0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</a:t>
                      </a:r>
                      <a:r>
                        <a:rPr lang="en-US" altLang="zh-TW" sz="1600" b="1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r>
                        <a:rPr lang="en-US" altLang="zh-TW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application data.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Comparer 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is a handy utility for performing a visual "</a:t>
                      </a:r>
                      <a:r>
                        <a:rPr lang="en-US" altLang="zh-TW" sz="1600" b="1" i="0" kern="120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diff</a:t>
                      </a:r>
                      <a:r>
                        <a:rPr lang="en-US" altLang="zh-TW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between any two items of data, such as pairs of similar </a:t>
                      </a:r>
                      <a:r>
                        <a:rPr lang="en-US" altLang="zh-TW" sz="1600" b="1" i="0" kern="120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HTTP messages</a:t>
                      </a:r>
                      <a:r>
                        <a:rPr lang="en-US" altLang="zh-TW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Extender 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lets you load Burp extensions, to extend Burp's functionality using your own or </a:t>
                      </a:r>
                      <a:r>
                        <a:rPr lang="en-US" altLang="zh-TW" sz="1600" b="1" i="0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third-party code</a:t>
                      </a:r>
                      <a:r>
                        <a:rPr lang="en-US" altLang="zh-TW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zh-TW" alt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b="12745"/>
          <a:stretch/>
        </p:blipFill>
        <p:spPr>
          <a:xfrm>
            <a:off x="1444555" y="2226807"/>
            <a:ext cx="10421043" cy="34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5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3407000" y="1855136"/>
            <a:ext cx="2445326" cy="46085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4" name="矩形 13"/>
          <p:cNvSpPr/>
          <p:nvPr/>
        </p:nvSpPr>
        <p:spPr>
          <a:xfrm>
            <a:off x="1033390" y="2242579"/>
            <a:ext cx="1707479" cy="41216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841" r="31694" b="7044"/>
          <a:stretch/>
        </p:blipFill>
        <p:spPr>
          <a:xfrm>
            <a:off x="7576533" y="2939768"/>
            <a:ext cx="4362690" cy="276310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5030" t="21308" r="24945" b="54498"/>
          <a:stretch/>
        </p:blipFill>
        <p:spPr>
          <a:xfrm>
            <a:off x="3557875" y="3750153"/>
            <a:ext cx="2215134" cy="7328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611" y="4804191"/>
            <a:ext cx="2018105" cy="12727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7875" y="2447619"/>
            <a:ext cx="2239586" cy="79212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/>
          <a:srcRect l="32329" t="8857" r="32587" b="14835"/>
          <a:stretch/>
        </p:blipFill>
        <p:spPr>
          <a:xfrm>
            <a:off x="1211742" y="2319205"/>
            <a:ext cx="1200151" cy="143094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/>
          <a:srcRect l="20112" t="34896" r="23440" b="36688"/>
          <a:stretch/>
        </p:blipFill>
        <p:spPr>
          <a:xfrm>
            <a:off x="1204628" y="3826778"/>
            <a:ext cx="1207265" cy="45580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8"/>
          <a:srcRect l="9242" r="11298"/>
          <a:stretch/>
        </p:blipFill>
        <p:spPr>
          <a:xfrm>
            <a:off x="1204627" y="4402927"/>
            <a:ext cx="1200151" cy="90623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9"/>
          <a:srcRect l="15530" t="10667" r="14176" b="19600"/>
          <a:stretch/>
        </p:blipFill>
        <p:spPr>
          <a:xfrm>
            <a:off x="1204628" y="5388356"/>
            <a:ext cx="1200151" cy="896684"/>
          </a:xfrm>
          <a:prstGeom prst="rect">
            <a:avLst/>
          </a:prstGeom>
        </p:spPr>
      </p:pic>
      <p:cxnSp>
        <p:nvCxnSpPr>
          <p:cNvPr id="17" name="直線單箭頭接點 16"/>
          <p:cNvCxnSpPr/>
          <p:nvPr/>
        </p:nvCxnSpPr>
        <p:spPr>
          <a:xfrm>
            <a:off x="2550542" y="3239739"/>
            <a:ext cx="856459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6003201" y="3911097"/>
            <a:ext cx="1494015" cy="116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 flipV="1">
            <a:off x="6003202" y="4142095"/>
            <a:ext cx="1494014" cy="173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2497451" y="4207222"/>
            <a:ext cx="815813" cy="296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349274"/>
            <a:ext cx="12192000" cy="120032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Burp suite:: </a:t>
            </a:r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強大功能</a:t>
            </a:r>
            <a:endParaRPr lang="en-US" altLang="zh-TW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3600" dirty="0" smtClean="0">
                <a:solidFill>
                  <a:schemeClr val="bg1"/>
                </a:solidFill>
              </a:rPr>
              <a:t>web </a:t>
            </a:r>
            <a:r>
              <a:rPr lang="en-US" altLang="zh-TW" sz="3600" dirty="0" err="1">
                <a:solidFill>
                  <a:schemeClr val="bg1"/>
                </a:solidFill>
              </a:rPr>
              <a:t>proxy|web</a:t>
            </a:r>
            <a:r>
              <a:rPr lang="en-US" altLang="zh-TW" sz="3600" dirty="0">
                <a:solidFill>
                  <a:schemeClr val="bg1"/>
                </a:solidFill>
              </a:rPr>
              <a:t> debugger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76533" y="244761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漏洞平台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6220484" y="1634481"/>
            <a:ext cx="54505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設定與使用方式請參閱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教材</a:t>
            </a:r>
            <a:endParaRPr lang="zh-TW" altLang="en-US" sz="2800" dirty="0"/>
          </a:p>
        </p:txBody>
      </p:sp>
      <p:sp>
        <p:nvSpPr>
          <p:cNvPr id="18" name="矩形 17"/>
          <p:cNvSpPr/>
          <p:nvPr/>
        </p:nvSpPr>
        <p:spPr>
          <a:xfrm>
            <a:off x="440233" y="1534991"/>
            <a:ext cx="5506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Intercept </a:t>
            </a:r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traffic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man-in-the-middle proxy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96000" y="5994905"/>
            <a:ext cx="3003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利用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Burp Suite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進行暴力破解</a:t>
            </a:r>
          </a:p>
        </p:txBody>
      </p:sp>
    </p:spTree>
    <p:extLst>
      <p:ext uri="{BB962C8B-B14F-4D97-AF65-F5344CB8AC3E}">
        <p14:creationId xmlns:p14="http://schemas.microsoft.com/office/powerpoint/2010/main" val="40714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/>
              <a:t>CURL 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9542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273705" y="1647381"/>
            <a:ext cx="614520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b="1" dirty="0"/>
              <a:t>curl</a:t>
            </a:r>
            <a:r>
              <a:rPr lang="en-US" altLang="zh-TW" sz="2800" dirty="0"/>
              <a:t> is a tool to 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data </a:t>
            </a:r>
            <a:r>
              <a:rPr lang="en-US" altLang="zh-TW" sz="2800" dirty="0"/>
              <a:t>from or to a 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/>
              <a:t>using one of the supported </a:t>
            </a:r>
            <a:r>
              <a:rPr lang="en-US" altLang="zh-TW" sz="2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protocols</a:t>
            </a:r>
            <a:r>
              <a: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800" dirty="0"/>
              <a:t>(DICT, FILE, FTP, FTPS, GOPHER, HTTP, HTTPS, IMAP, IMAPS…</a:t>
            </a:r>
            <a:r>
              <a:rPr lang="en-US" altLang="zh-TW" sz="2800" dirty="0" err="1"/>
              <a:t>etc</a:t>
            </a:r>
            <a:r>
              <a:rPr lang="en-US" altLang="zh-TW" sz="28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/>
              <a:t>curl offers a busload of 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tricks </a:t>
            </a:r>
            <a:r>
              <a:rPr lang="en-US" altLang="zh-TW" sz="2800" dirty="0"/>
              <a:t>like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proxy support</a:t>
            </a:r>
            <a:r>
              <a:rPr lang="en-US" altLang="zh-TW" sz="2800" dirty="0"/>
              <a:t>,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authentication</a:t>
            </a:r>
            <a:r>
              <a:rPr lang="en-US" altLang="zh-TW" sz="2800" dirty="0"/>
              <a:t>, FTP upload, HTTP post,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SSL connections</a:t>
            </a:r>
            <a:r>
              <a:rPr lang="en-US" altLang="zh-TW" sz="2800" dirty="0"/>
              <a:t>…</a:t>
            </a:r>
            <a:r>
              <a:rPr lang="en-US" altLang="zh-TW" sz="2800" dirty="0" err="1"/>
              <a:t>etc</a:t>
            </a:r>
            <a:endParaRPr lang="en-US" altLang="zh-TW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/>
              <a:t>curl is powered by </a:t>
            </a:r>
            <a:r>
              <a:rPr lang="en-US" altLang="zh-TW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libcurl</a:t>
            </a:r>
            <a:r>
              <a:rPr lang="en-US" altLang="zh-TW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800" dirty="0"/>
              <a:t>for all transfer-related features. 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51185" y="422029"/>
            <a:ext cx="12140815" cy="1077218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US" altLang="zh-TW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Curl</a:t>
            </a:r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强</a:t>
            </a:r>
            <a:r>
              <a:rPr lang="zh-TW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大的</a:t>
            </a:r>
            <a:r>
              <a:rPr lang="en-US" altLang="zh-TW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r>
              <a:rPr lang="zh-TW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命令行</a:t>
            </a:r>
            <a:r>
              <a:rPr lang="zh-TW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工具</a:t>
            </a:r>
            <a:endParaRPr lang="en-US" altLang="zh-TW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000" dirty="0" smtClean="0">
                <a:solidFill>
                  <a:schemeClr val="bg1"/>
                </a:solidFill>
              </a:rPr>
              <a:t>https</a:t>
            </a:r>
            <a:r>
              <a:rPr lang="en-US" altLang="zh-TW" sz="2000" dirty="0">
                <a:solidFill>
                  <a:schemeClr val="bg1"/>
                </a:solidFill>
              </a:rPr>
              <a:t>://curl.haxx.se/docs/manpage.html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6" name="Picture 6" descr="「curl」的圖片搜尋結果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877" y="273895"/>
            <a:ext cx="3591697" cy="137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內容版面配置區 4"/>
          <p:cNvPicPr>
            <a:picLocks noChangeAspect="1"/>
          </p:cNvPicPr>
          <p:nvPr/>
        </p:nvPicPr>
        <p:blipFill rotWithShape="1">
          <a:blip r:embed="rId3"/>
          <a:srcRect t="6378"/>
          <a:stretch/>
        </p:blipFill>
        <p:spPr>
          <a:xfrm>
            <a:off x="7015096" y="2322099"/>
            <a:ext cx="4843478" cy="348265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15096" y="1604694"/>
            <a:ext cx="3160737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TW" altLang="en-US" sz="2800" dirty="0"/>
              <a:t>https://curl.haxx.se/</a:t>
            </a: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7015096" y="5998939"/>
            <a:ext cx="4605132" cy="542258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https://github.com/curl/curl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810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152" y="1711379"/>
            <a:ext cx="10593660" cy="492481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1185" y="422029"/>
            <a:ext cx="12140815" cy="1077218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US" altLang="zh-TW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Curl</a:t>
            </a:r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强</a:t>
            </a:r>
            <a:r>
              <a:rPr lang="zh-TW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大的</a:t>
            </a:r>
            <a:r>
              <a:rPr lang="en-US" altLang="zh-TW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r>
              <a:rPr lang="zh-TW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命令行</a:t>
            </a:r>
            <a:r>
              <a:rPr lang="zh-TW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工具</a:t>
            </a:r>
            <a:endParaRPr lang="en-US" altLang="zh-TW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000" dirty="0">
                <a:solidFill>
                  <a:schemeClr val="bg1"/>
                </a:solidFill>
              </a:rPr>
              <a:t>https://en.wikipedia.org/wiki/CURL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336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2826" y="1938711"/>
            <a:ext cx="5287025" cy="58477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語法格式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curl </a:t>
            </a:r>
            <a:r>
              <a:rPr lang="en-US" altLang="zh-TW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[options...]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en-US" altLang="zh-TW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url</a:t>
            </a:r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185" y="422029"/>
            <a:ext cx="12140815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zh-TW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 </a:t>
            </a:r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Curl::</a:t>
            </a:r>
          </a:p>
          <a:p>
            <a:r>
              <a:rPr lang="en-US" altLang="zh-TW" sz="1600" dirty="0">
                <a:solidFill>
                  <a:schemeClr val="bg1"/>
                </a:solidFill>
              </a:rPr>
              <a:t>https://curl.haxx.se/docs/httpscripting.html#Background</a:t>
            </a:r>
            <a:endParaRPr lang="en-US" altLang="zh-TW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244447" y="2758746"/>
          <a:ext cx="11461684" cy="339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4337"/>
                <a:gridCol w="5477347"/>
              </a:tblGrid>
              <a:tr h="278130"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範例</a:t>
                      </a:r>
                      <a:endParaRPr lang="zh-TW" altLang="en-US" sz="2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28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curl http://www.linuxidc.com</a:t>
                      </a:r>
                      <a:endParaRPr lang="zh-TW" alt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取得網頁內容，螢幕輸出</a:t>
                      </a:r>
                      <a:endParaRPr lang="zh-TW" altLang="en-US" sz="2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curl http://www.linuxidc.com </a:t>
                      </a:r>
                      <a:r>
                        <a:rPr lang="en-US" altLang="zh-TW" sz="2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 page.html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取得網頁內容，存在另一個檔案</a:t>
                      </a:r>
                      <a:endParaRPr lang="zh-TW" altLang="en-US" sz="2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pt-BR" altLang="zh-TW" sz="2400" dirty="0" smtClean="0"/>
                        <a:t> curl </a:t>
                      </a:r>
                      <a:r>
                        <a:rPr lang="pt-BR" altLang="zh-TW" sz="2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-o page.html </a:t>
                      </a:r>
                      <a:r>
                        <a:rPr lang="pt-BR" altLang="zh-TW" sz="2400" dirty="0" smtClean="0"/>
                        <a:t>http://www.linuxidc.com</a:t>
                      </a:r>
                      <a:endParaRPr lang="zh-TW" alt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-o: </a:t>
                      </a:r>
                      <a:r>
                        <a:rPr lang="zh-TW" altLang="en-US" sz="2400" dirty="0" smtClean="0"/>
                        <a:t>取得網頁內容，檔案輸出</a:t>
                      </a:r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pt-BR" altLang="zh-TW" sz="2400" dirty="0" smtClean="0"/>
                        <a:t>curl </a:t>
                      </a:r>
                      <a:r>
                        <a:rPr lang="pt-BR" altLang="zh-TW" sz="2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-x 123.45.67.89:1080 </a:t>
                      </a:r>
                      <a:r>
                        <a:rPr lang="pt-BR" altLang="zh-TW" sz="2400" dirty="0" smtClean="0"/>
                        <a:t>-o page.html http://www.linuxidc.com</a:t>
                      </a:r>
                      <a:endParaRPr lang="zh-TW" alt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-x: </a:t>
                      </a:r>
                      <a:r>
                        <a:rPr lang="zh-TW" altLang="en-US" sz="2400" dirty="0" smtClean="0"/>
                        <a:t>指定 </a:t>
                      </a:r>
                      <a:r>
                        <a:rPr lang="en-US" altLang="zh-TW" sz="2400" dirty="0" smtClean="0"/>
                        <a:t>http </a:t>
                      </a:r>
                      <a:r>
                        <a:rPr lang="zh-TW" altLang="en-US" sz="2400" dirty="0" smtClean="0"/>
                        <a:t>使用的 </a:t>
                      </a:r>
                      <a:r>
                        <a:rPr lang="en-US" altLang="zh-TW" sz="2400" dirty="0" smtClean="0"/>
                        <a:t>proxy</a:t>
                      </a:r>
                      <a:endParaRPr lang="zh-TW" altLang="en-US" sz="2400" dirty="0"/>
                    </a:p>
                  </a:txBody>
                  <a:tcPr marL="68580" marR="68580" marT="34290" marB="34290"/>
                </a:tc>
              </a:tr>
              <a:tr h="508349">
                <a:tc>
                  <a:txBody>
                    <a:bodyPr/>
                    <a:lstStyle/>
                    <a:p>
                      <a:r>
                        <a:rPr lang="pt-BR" altLang="zh-TW" sz="2400" dirty="0" smtClean="0"/>
                        <a:t>curl -x 123.45.67.89:1080 -o page.html </a:t>
                      </a:r>
                    </a:p>
                    <a:p>
                      <a:r>
                        <a:rPr lang="pt-BR" altLang="zh-TW" sz="2400" b="1" i="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-D cookie0001.txt </a:t>
                      </a:r>
                      <a:r>
                        <a:rPr lang="pt-BR" altLang="zh-TW" sz="2400" dirty="0" smtClean="0"/>
                        <a:t>http://www.linuxidc.com</a:t>
                      </a:r>
                      <a:endParaRPr lang="zh-TW" alt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-D: </a:t>
                      </a:r>
                      <a:r>
                        <a:rPr lang="zh-TW" altLang="en-US" sz="2400" dirty="0" smtClean="0"/>
                        <a:t>把 </a:t>
                      </a:r>
                      <a:r>
                        <a:rPr lang="en-US" altLang="zh-TW" sz="2400" dirty="0" smtClean="0"/>
                        <a:t>http response </a:t>
                      </a:r>
                      <a:r>
                        <a:rPr lang="zh-TW" altLang="en-US" sz="2400" dirty="0" smtClean="0"/>
                        <a:t>裡面的 </a:t>
                      </a:r>
                      <a:r>
                        <a:rPr lang="en-US" altLang="zh-TW" sz="2400" dirty="0" smtClean="0"/>
                        <a:t>cookie </a:t>
                      </a:r>
                      <a:r>
                        <a:rPr lang="zh-TW" altLang="en-US" sz="2400" dirty="0" smtClean="0"/>
                        <a:t>資訊另存新檔</a:t>
                      </a:r>
                      <a:endParaRPr lang="zh-TW" altLang="en-US" sz="2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8592" t="5412" r="9814" b="6139"/>
          <a:stretch/>
        </p:blipFill>
        <p:spPr>
          <a:xfrm>
            <a:off x="5576935" y="0"/>
            <a:ext cx="6458296" cy="670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0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28912"/>
            <a:ext cx="12192000" cy="1137750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使用範例</a:t>
            </a:r>
            <a:r>
              <a:rPr lang="en-US" altLang="zh-TW" dirty="0" smtClean="0">
                <a:solidFill>
                  <a:schemeClr val="bg1"/>
                </a:solidFill>
              </a:rPr>
              <a:t>::Storing downloads </a:t>
            </a:r>
            <a:br>
              <a:rPr lang="en-US" altLang="zh-TW" dirty="0" smtClean="0">
                <a:solidFill>
                  <a:schemeClr val="bg1"/>
                </a:solidFill>
              </a:rPr>
            </a:br>
            <a:r>
              <a:rPr lang="en-US" altLang="zh-TW" sz="2800" dirty="0">
                <a:solidFill>
                  <a:schemeClr val="bg1"/>
                </a:solidFill>
              </a:rPr>
              <a:t>https://curl.haxx.se/docs/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31"/>
          <a:stretch/>
        </p:blipFill>
        <p:spPr>
          <a:xfrm>
            <a:off x="1161315" y="2250155"/>
            <a:ext cx="9816808" cy="46078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61315" y="1559430"/>
            <a:ext cx="6265818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TW" altLang="en-US" sz="2800" dirty="0"/>
              <a:t>curl </a:t>
            </a:r>
            <a:r>
              <a:rPr lang="zh-TW" altLang="en-US" sz="2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-o output.html </a:t>
            </a: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http://example.com/</a:t>
            </a:r>
          </a:p>
        </p:txBody>
      </p:sp>
    </p:spTree>
    <p:extLst>
      <p:ext uri="{BB962C8B-B14F-4D97-AF65-F5344CB8AC3E}">
        <p14:creationId xmlns:p14="http://schemas.microsoft.com/office/powerpoint/2010/main" val="132189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322441"/>
            <a:ext cx="12192000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zh-TW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 </a:t>
            </a:r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Curl::</a:t>
            </a:r>
            <a:r>
              <a:rPr lang="en-US" altLang="zh-TW" sz="2000" dirty="0">
                <a:solidFill>
                  <a:srgbClr val="002060"/>
                </a:solidFill>
              </a:rPr>
              <a:t>Curl command</a:t>
            </a:r>
            <a:endParaRPr lang="en-US" altLang="zh-TW" sz="20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https://www.tutorialspoint.com/unix_commands/curl.htm</a:t>
            </a:r>
            <a:endParaRPr lang="en-US" altLang="zh-TW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811" t="9852" r="29032" b="14830"/>
          <a:stretch/>
        </p:blipFill>
        <p:spPr>
          <a:xfrm>
            <a:off x="4934139" y="124438"/>
            <a:ext cx="7111642" cy="658417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07" y="1501719"/>
            <a:ext cx="3988507" cy="511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6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16632"/>
            <a:ext cx="12192000" cy="778098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有一堆</a:t>
            </a:r>
            <a:r>
              <a:rPr lang="en-US" altLang="zh-TW" dirty="0" err="1" smtClean="0">
                <a:solidFill>
                  <a:schemeClr val="bg1"/>
                </a:solidFill>
              </a:rPr>
              <a:t>WebSecurity</a:t>
            </a:r>
            <a:r>
              <a:rPr lang="en-US" altLang="zh-TW" dirty="0" smtClean="0">
                <a:solidFill>
                  <a:schemeClr val="bg1"/>
                </a:solidFill>
              </a:rPr>
              <a:t> Tools</a:t>
            </a:r>
            <a:r>
              <a:rPr lang="en-US" altLang="zh-TW" dirty="0" smtClean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藍色部分</a:t>
            </a:r>
            <a:r>
              <a:rPr lang="en-US" altLang="zh-TW" dirty="0" smtClean="0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zh-TW" alt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必教</a:t>
            </a:r>
            <a:r>
              <a:rPr lang="en-US" altLang="zh-TW" dirty="0" smtClean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r>
              <a:rPr lang="en-US" altLang="zh-TW" dirty="0" smtClean="0">
                <a:solidFill>
                  <a:schemeClr val="bg1"/>
                </a:solidFill>
              </a:rPr>
              <a:t> 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289711" y="1046402"/>
          <a:ext cx="732425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077"/>
                <a:gridCol w="2082297"/>
                <a:gridCol w="2688879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工具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上課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學生練習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Browser plugins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Developer tools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Tamper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data, ………..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web </a:t>
                      </a:r>
                      <a:r>
                        <a:rPr lang="en-US" altLang="zh-TW" sz="16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proxy|web</a:t>
                      </a:r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debugger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Burp Suite</a:t>
                      </a:r>
                      <a:r>
                        <a:rPr lang="zh-TW" altLang="en-US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ZAP </a:t>
                      </a:r>
                      <a:r>
                        <a:rPr lang="en-US" altLang="zh-TW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Fiddler </a:t>
                      </a:r>
                      <a:r>
                        <a:rPr lang="en-US" altLang="zh-TW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Websracab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Command</a:t>
                      </a:r>
                      <a:r>
                        <a:rPr lang="en-US" altLang="zh-TW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line Tool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CURL</a:t>
                      </a:r>
                      <a:endParaRPr lang="zh-TW" altLang="en-US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90536" y="6015902"/>
            <a:ext cx="700738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/>
              <a:t>14 Best Open Source Web Application Vulnerability Scanners</a:t>
            </a:r>
          </a:p>
          <a:p>
            <a:r>
              <a:rPr lang="en-US" altLang="zh-TW" sz="1400" dirty="0"/>
              <a:t>http://resources.infosecinstitute.com/14-popular-web-application-vulnerability-scanners/</a:t>
            </a:r>
            <a:endParaRPr lang="zh-TW" altLang="en-US" sz="1400" dirty="0"/>
          </a:p>
        </p:txBody>
      </p:sp>
      <p:sp>
        <p:nvSpPr>
          <p:cNvPr id="5" name="矩形 4"/>
          <p:cNvSpPr/>
          <p:nvPr/>
        </p:nvSpPr>
        <p:spPr>
          <a:xfrm>
            <a:off x="90535" y="4380870"/>
            <a:ext cx="8003263" cy="147732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dirty="0" err="1"/>
              <a:t>XSSer</a:t>
            </a:r>
            <a:r>
              <a:rPr lang="en-US" altLang="zh-TW" dirty="0"/>
              <a:t> (v1.7.1 "</a:t>
            </a:r>
            <a:r>
              <a:rPr lang="en-US" altLang="zh-TW" dirty="0" err="1"/>
              <a:t>Zika</a:t>
            </a:r>
            <a:r>
              <a:rPr lang="en-US" altLang="zh-TW" dirty="0"/>
              <a:t>") has been added to Kali Linux (2016)</a:t>
            </a:r>
          </a:p>
          <a:p>
            <a:r>
              <a:rPr lang="en-US" altLang="zh-TW" dirty="0">
                <a:hlinkClick r:id="rId2"/>
              </a:rPr>
              <a:t>https://github.com/sempervictus/xssf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https://github.com/faizann24/XssPy</a:t>
            </a:r>
            <a:endParaRPr lang="en-US" altLang="zh-TW" dirty="0"/>
          </a:p>
          <a:p>
            <a:r>
              <a:rPr lang="en-US" altLang="zh-TW" dirty="0"/>
              <a:t>Damn Small XSS Scanner (DSXS) is a fully functional Cross-site scripting vulnerability scanner (supporting GET and POST parameters) written in under 100 lines of code.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547" y="4147395"/>
            <a:ext cx="1937299" cy="2391727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8093798" y="3248258"/>
            <a:ext cx="3941495" cy="754096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dirty="0" smtClean="0">
                <a:solidFill>
                  <a:schemeClr val="bg1"/>
                </a:solidFill>
              </a:rPr>
              <a:t>當然還有寫</a:t>
            </a:r>
            <a:r>
              <a:rPr lang="en-US" altLang="zh-TW" sz="2000" dirty="0" smtClean="0">
                <a:solidFill>
                  <a:schemeClr val="bg1"/>
                </a:solidFill>
              </a:rPr>
              <a:t>python</a:t>
            </a:r>
            <a:r>
              <a:rPr lang="zh-TW" altLang="en-US" sz="2000" dirty="0" smtClean="0">
                <a:solidFill>
                  <a:schemeClr val="bg1"/>
                </a:solidFill>
              </a:rPr>
              <a:t>程式</a:t>
            </a:r>
            <a:endParaRPr lang="en-US" altLang="zh-TW" sz="2000" dirty="0" smtClean="0">
              <a:solidFill>
                <a:schemeClr val="bg1"/>
              </a:solidFill>
            </a:endParaRPr>
          </a:p>
          <a:p>
            <a:r>
              <a:rPr lang="zh-TW" altLang="en-US" sz="2000" dirty="0" smtClean="0">
                <a:solidFill>
                  <a:schemeClr val="bg1"/>
                </a:solidFill>
              </a:rPr>
              <a:t>下次有時間再來分享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6596" y="4143821"/>
            <a:ext cx="1878697" cy="2430398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289711" y="2812696"/>
          <a:ext cx="744572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4048"/>
                <a:gridCol w="2069297"/>
                <a:gridCol w="358237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Automatic </a:t>
                      </a:r>
                      <a:r>
                        <a:rPr lang="en-US" altLang="zh-TW" sz="12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SQLi</a:t>
                      </a:r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Tools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Sqlmap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Pagolin</a:t>
                      </a:r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altLang="zh-TW" sz="12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Havij</a:t>
                      </a:r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altLang="zh-TW" sz="12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PySQLi</a:t>
                      </a:r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altLang="zh-TW" sz="12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sqlinjector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Automatic XSS scanner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OWASP </a:t>
                      </a:r>
                      <a:r>
                        <a:rPr lang="en-US" altLang="zh-TW" sz="12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Xenotix</a:t>
                      </a:r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XSS Exploit Framework v5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XSSer</a:t>
                      </a:r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XSSF  </a:t>
                      </a:r>
                      <a:r>
                        <a:rPr lang="en-US" altLang="zh-TW" sz="12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xsspy</a:t>
                      </a:r>
                      <a:endParaRPr lang="en-US" altLang="zh-TW" sz="12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Damn Small XSS Scanner 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Security scanner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W3af</a:t>
                      </a:r>
                      <a:r>
                        <a:rPr lang="en-US" altLang="zh-TW" sz="1200" b="1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WIKTO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OPENVAS  Grabber  Wapiti</a:t>
                      </a:r>
                    </a:p>
                    <a:p>
                      <a:r>
                        <a:rPr lang="en-US" altLang="zh-TW" sz="12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Ratproxy</a:t>
                      </a:r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altLang="zh-TW" sz="12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Arachni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974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40029"/>
            <a:ext cx="12192000" cy="1325563"/>
          </a:xfrm>
          <a:solidFill>
            <a:schemeClr val="accent4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更多訊息  請參閱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Everything curl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https://ec.haxx.se/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6" t="5274" r="4491" b="6300"/>
          <a:stretch/>
        </p:blipFill>
        <p:spPr>
          <a:xfrm>
            <a:off x="3241141" y="99589"/>
            <a:ext cx="8722429" cy="6640716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3241141" y="540029"/>
            <a:ext cx="823865" cy="3168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375434" y="6423434"/>
            <a:ext cx="970229" cy="3168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280657" y="6264998"/>
            <a:ext cx="2960484" cy="4934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沒內容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自己做簡報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364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 err="1" smtClean="0"/>
              <a:t>Python</a:t>
            </a:r>
            <a:r>
              <a:rPr lang="en-US" altLang="zh-TW" sz="7200" dirty="0" err="1" smtClean="0">
                <a:sym typeface="Wingdings" panose="05000000000000000000" pitchFamily="2" charset="2"/>
              </a:rPr>
              <a:t></a:t>
            </a:r>
            <a:r>
              <a:rPr lang="en-US" altLang="zh-TW" sz="7200" dirty="0" err="1" smtClean="0"/>
              <a:t>Web</a:t>
            </a:r>
            <a:r>
              <a:rPr lang="en-US" altLang="zh-TW" sz="7200" dirty="0" smtClean="0"/>
              <a:t> XXX</a:t>
            </a:r>
          </a:p>
          <a:p>
            <a:pPr algn="ctr"/>
            <a:r>
              <a:rPr lang="en-US" altLang="zh-TW" sz="4400" dirty="0" smtClean="0">
                <a:solidFill>
                  <a:srgbClr val="FFFF00"/>
                </a:solidFill>
              </a:rPr>
              <a:t>XXX== </a:t>
            </a:r>
          </a:p>
          <a:p>
            <a:pPr algn="ctr"/>
            <a:r>
              <a:rPr lang="en-US" altLang="zh-TW" sz="2400" dirty="0" smtClean="0">
                <a:solidFill>
                  <a:srgbClr val="FFFF00"/>
                </a:solidFill>
              </a:rPr>
              <a:t>Scraping</a:t>
            </a:r>
          </a:p>
          <a:p>
            <a:pPr algn="ctr"/>
            <a:r>
              <a:rPr lang="en-US" altLang="zh-TW" sz="2400" dirty="0" smtClean="0">
                <a:solidFill>
                  <a:srgbClr val="FFFF00"/>
                </a:solidFill>
              </a:rPr>
              <a:t>Penetration testing</a:t>
            </a:r>
            <a:endParaRPr lang="zh-TW" altLang="en-US" sz="2400" dirty="0" smtClean="0">
              <a:solidFill>
                <a:srgbClr val="FFFF00"/>
              </a:solidFill>
            </a:endParaRPr>
          </a:p>
          <a:p>
            <a:pPr algn="ctr"/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30916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5735" y="164757"/>
            <a:ext cx="3695742" cy="4464908"/>
          </a:xfrm>
          <a:prstGeom prst="rect">
            <a:avLst/>
          </a:prstGeom>
        </p:spPr>
      </p:pic>
      <p:pic>
        <p:nvPicPr>
          <p:cNvPr id="11" name="內容版面配置區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25718" y="164757"/>
            <a:ext cx="3615186" cy="446490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730" y="164757"/>
            <a:ext cx="3609134" cy="446490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64" y="3054435"/>
            <a:ext cx="11424894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1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646" y="365125"/>
            <a:ext cx="9722708" cy="638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7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/>
              <a:t>Browser’s plugins</a:t>
            </a:r>
          </a:p>
          <a:p>
            <a:pPr algn="ctr"/>
            <a:r>
              <a:rPr lang="en-US" altLang="zh-TW" sz="6600" dirty="0" smtClean="0"/>
              <a:t>Developer </a:t>
            </a:r>
            <a:r>
              <a:rPr lang="en-US" altLang="zh-TW" sz="6600" dirty="0"/>
              <a:t>Tools </a:t>
            </a:r>
            <a:endParaRPr lang="en-US" altLang="zh-TW" sz="6600" dirty="0" smtClean="0"/>
          </a:p>
          <a:p>
            <a:pPr algn="ctr"/>
            <a:endParaRPr lang="en-US" altLang="zh-TW" sz="2800" dirty="0" smtClean="0"/>
          </a:p>
          <a:p>
            <a:pPr algn="ctr"/>
            <a:r>
              <a:rPr lang="zh-TW" altLang="en-US" sz="2800" dirty="0" smtClean="0"/>
              <a:t>瀏覽器有許多內建功能及</a:t>
            </a:r>
            <a:r>
              <a:rPr lang="en-US" altLang="zh-TW" sz="2800" dirty="0" smtClean="0"/>
              <a:t>plugins</a:t>
            </a:r>
          </a:p>
          <a:p>
            <a:pPr algn="ctr"/>
            <a:r>
              <a:rPr lang="zh-TW" altLang="en-US" sz="2800" dirty="0" smtClean="0"/>
              <a:t>本課程示範使用最有名的</a:t>
            </a:r>
            <a:r>
              <a:rPr lang="en-US" altLang="zh-TW" sz="2800" dirty="0"/>
              <a:t>Developer Tools </a:t>
            </a:r>
            <a:r>
              <a:rPr lang="en-US" altLang="zh-TW" sz="280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【</a:t>
            </a:r>
            <a:r>
              <a:rPr lang="zh-TW" altLang="en-US" sz="280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開發者工具</a:t>
            </a:r>
            <a:r>
              <a:rPr lang="en-US" altLang="zh-TW" sz="280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】</a:t>
            </a:r>
            <a:endParaRPr lang="en-US" altLang="zh-TW" sz="2800" dirty="0" smtClean="0"/>
          </a:p>
          <a:p>
            <a:pPr algn="ctr"/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7017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>
          <a:xfrm>
            <a:off x="0" y="416119"/>
            <a:ext cx="12192000" cy="905687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Web development </a:t>
            </a:r>
            <a:r>
              <a:rPr lang="en-US" altLang="zh-TW" dirty="0">
                <a:solidFill>
                  <a:schemeClr val="bg1"/>
                </a:solidFill>
              </a:rPr>
              <a:t>tools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sz="2200" dirty="0">
                <a:solidFill>
                  <a:schemeClr val="bg1"/>
                </a:solidFill>
              </a:rPr>
              <a:t>https://en.wikipedia.org/wiki/Web_development_tools</a:t>
            </a:r>
            <a:endParaRPr lang="zh-TW" altLang="en-US" sz="2200" dirty="0">
              <a:solidFill>
                <a:schemeClr val="bg1"/>
              </a:solidFill>
            </a:endParaRPr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9377" b="74041"/>
          <a:stretch/>
        </p:blipFill>
        <p:spPr>
          <a:xfrm>
            <a:off x="6600667" y="247372"/>
            <a:ext cx="1478286" cy="137319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62140" y="1611347"/>
            <a:ext cx="1142547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Web development tools allow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developers </a:t>
            </a:r>
            <a:r>
              <a:rPr lang="en-US" altLang="zh-TW" sz="2400" dirty="0"/>
              <a:t>to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and debug their code. </a:t>
            </a:r>
            <a:endParaRPr lang="en-US" altLang="zh-TW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They </a:t>
            </a:r>
            <a:r>
              <a:rPr lang="en-US" altLang="zh-TW" sz="2400" dirty="0"/>
              <a:t>are different from website builders and integrated development environments (IDEs) in that they do not assist in the direct creation of a webpage, rather they are tools used for testing the user interface of a website or web application.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Web development tools come as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add-ons or built-in features in web browsers</a:t>
            </a:r>
            <a:r>
              <a:rPr lang="en-US" altLang="zh-TW" sz="2400" dirty="0"/>
              <a:t>. </a:t>
            </a:r>
            <a:endParaRPr lang="en-US" altLang="zh-TW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The </a:t>
            </a:r>
            <a:r>
              <a:rPr lang="en-US" altLang="zh-TW" sz="2400" dirty="0"/>
              <a:t>most popular web browsers today, Google Chrome, Firefox, Opera, Internet Explorer, UC browser and Safari</a:t>
            </a:r>
            <a:r>
              <a:rPr lang="en-US" altLang="zh-TW" sz="2400" dirty="0" smtClean="0"/>
              <a:t>, </a:t>
            </a:r>
            <a:r>
              <a:rPr lang="en-US" altLang="zh-TW" sz="2400" dirty="0"/>
              <a:t>have built-in tools to help web developers, and many additional add-ons can be found in their respective plugin download centers.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Web development tools allow developers to work with a variety of web technologies, including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HTML, CSS, the DOM, JavaScript, and other components </a:t>
            </a:r>
            <a:r>
              <a:rPr lang="en-US" altLang="zh-TW" sz="2400" dirty="0"/>
              <a:t>that are handled by the web browser. </a:t>
            </a:r>
            <a:endParaRPr lang="en-US" altLang="zh-TW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Due </a:t>
            </a:r>
            <a:r>
              <a:rPr lang="en-US" altLang="zh-TW" sz="2400" dirty="0"/>
              <a:t>to increasing demand from web browsers to do more</a:t>
            </a:r>
            <a:r>
              <a:rPr lang="en-US" altLang="zh-TW" sz="2400" dirty="0" smtClean="0"/>
              <a:t>, </a:t>
            </a:r>
            <a:r>
              <a:rPr lang="en-US" altLang="zh-TW" sz="2400" dirty="0"/>
              <a:t>popular web browsers have included more features geared for developers.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8655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65537"/>
            <a:ext cx="12192000" cy="829932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Web developer tools support	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189046" y="1204280"/>
          <a:ext cx="59518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786"/>
                <a:gridCol w="396811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browser </a:t>
                      </a:r>
                      <a:endParaRPr lang="zh-TW" alt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solidFill>
                            <a:schemeClr val="bg1"/>
                          </a:solidFill>
                          <a:effectLst/>
                        </a:rPr>
                        <a:t>tools</a:t>
                      </a:r>
                      <a:endParaRPr lang="zh-TW" altLang="en-US" b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effectLst/>
                        </a:rPr>
                        <a:t>Google Chrome </a:t>
                      </a:r>
                      <a:endParaRPr lang="zh-TW" alt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effectLst/>
                        </a:rPr>
                        <a:t>Web Developer Tools </a:t>
                      </a:r>
                      <a:endParaRPr lang="zh-TW" alt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effectLst/>
                        </a:rPr>
                        <a:t>Internet Explorer </a:t>
                      </a:r>
                      <a:endParaRPr lang="zh-TW" alt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effectLst/>
                        </a:rPr>
                        <a:t>F12 Web Developer Tools </a:t>
                      </a:r>
                      <a:endParaRPr lang="zh-TW" alt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effectLst/>
                        </a:rPr>
                        <a:t>Safari </a:t>
                      </a:r>
                      <a:endParaRPr lang="zh-TW" alt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effectLst/>
                        </a:rPr>
                        <a:t>Safari Web Development Tools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effectLst/>
                        </a:rPr>
                        <a:t>Firefox </a:t>
                      </a:r>
                      <a:endParaRPr lang="zh-TW" alt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effectLst/>
                        </a:rPr>
                        <a:t>F12 Web Console / Browser Console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effectLst/>
                        </a:rPr>
                        <a:t>Opera </a:t>
                      </a:r>
                      <a:endParaRPr lang="zh-TW" alt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effectLst/>
                        </a:rPr>
                        <a:t>Opera Dragonfly</a:t>
                      </a:r>
                      <a:endParaRPr lang="zh-TW" altLang="en-US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140" y="4304894"/>
            <a:ext cx="4853210" cy="23740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47" y="4225447"/>
            <a:ext cx="5396942" cy="24288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697" y="3674623"/>
            <a:ext cx="4289703" cy="63027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050" y="1095469"/>
            <a:ext cx="5465615" cy="284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514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0" y="242072"/>
            <a:ext cx="12192000" cy="1100696"/>
          </a:xfrm>
          <a:solidFill>
            <a:schemeClr val="accent4">
              <a:lumMod val="50000"/>
            </a:schemeClr>
          </a:solidFill>
        </p:spPr>
        <p:txBody>
          <a:bodyPr>
            <a:noAutofit/>
          </a:bodyPr>
          <a:lstStyle/>
          <a:p>
            <a:r>
              <a:rPr lang="zh-TW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打開你的</a:t>
            </a:r>
            <a:r>
              <a:rPr lang="en-US" altLang="zh-TW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000" dirty="0">
                <a:solidFill>
                  <a:schemeClr val="bg1"/>
                </a:solidFill>
              </a:rPr>
              <a:t>Developer Tools</a:t>
            </a:r>
            <a:br>
              <a:rPr lang="en-US" altLang="zh-TW" sz="4000" dirty="0">
                <a:solidFill>
                  <a:schemeClr val="bg1"/>
                </a:solidFill>
              </a:rPr>
            </a:br>
            <a:r>
              <a:rPr lang="en-US" altLang="zh-TW" sz="2800" dirty="0">
                <a:solidFill>
                  <a:schemeClr val="bg1"/>
                </a:solidFill>
              </a:rPr>
              <a:t>https://developers.google.com/web/tools/chrome-devtools/ 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51" t="6700" r="54897" b="46160"/>
          <a:stretch/>
        </p:blipFill>
        <p:spPr>
          <a:xfrm>
            <a:off x="2794685" y="1342768"/>
            <a:ext cx="8353168" cy="52924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289414" y="6323757"/>
            <a:ext cx="2795126" cy="24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429177" y="1653146"/>
            <a:ext cx="10515600" cy="1015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100" dirty="0"/>
              <a:t>右鍵</a:t>
            </a:r>
            <a:r>
              <a:rPr lang="en-US" altLang="zh-TW" sz="3100" dirty="0"/>
              <a:t>-&gt;</a:t>
            </a:r>
            <a:r>
              <a:rPr lang="zh-TW" altLang="en-US" sz="3100" dirty="0"/>
              <a:t>檢查</a:t>
            </a:r>
          </a:p>
        </p:txBody>
      </p:sp>
    </p:spTree>
    <p:extLst>
      <p:ext uri="{BB962C8B-B14F-4D97-AF65-F5344CB8AC3E}">
        <p14:creationId xmlns:p14="http://schemas.microsoft.com/office/powerpoint/2010/main" val="334596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793" y="1602242"/>
            <a:ext cx="10995859" cy="4934360"/>
          </a:xfrm>
          <a:prstGeom prst="rect">
            <a:avLst/>
          </a:prstGeom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280330"/>
            <a:ext cx="12192000" cy="1148678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 Tools for </a:t>
            </a:r>
            <a:r>
              <a:rPr lang="en-US" altLang="zh-TW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Chrome</a:t>
            </a:r>
            <a:r>
              <a:rPr lang="en-US" altLang="zh-TW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https://developers.google.com/web/tools/chrome-devtools/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873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0330"/>
            <a:ext cx="12192000" cy="1148678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 Tools for </a:t>
            </a:r>
            <a:r>
              <a:rPr lang="en-US" altLang="zh-TW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Chrome</a:t>
            </a:r>
            <a:r>
              <a:rPr lang="en-US" altLang="zh-TW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https://developers.google.com/web/tools/chrome-devtools/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310488" y="1700611"/>
          <a:ext cx="11312611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7527"/>
                <a:gridCol w="9015084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i="0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Elements </a:t>
                      </a:r>
                      <a:r>
                        <a:rPr lang="en-US" altLang="zh-TW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Iterate on the layout and design of your site by freely manipulating the DOM and CSS.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Console panel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 diagnostic information during development or interact with the JavaScript on the page.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Sources panel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Debug your JavaScript using breakpoints or connect your local files via Workspaces to use </a:t>
                      </a:r>
                      <a:r>
                        <a:rPr lang="en-US" altLang="zh-TW" sz="2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DevTools</a:t>
                      </a:r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as a code editor.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Network panel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Optimize page load performance and debug request issues.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Performance panel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 the runtime performance of your page by recording and exploring the various events that happen during the lifecycle of a site.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Memory panel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Profile memory usage and track down leaks.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i="0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r>
                        <a:rPr lang="en-US" altLang="zh-TW" sz="2000" b="0" i="0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Inspect all resources that are loaded, including </a:t>
                      </a:r>
                      <a:r>
                        <a:rPr lang="en-US" altLang="zh-TW" sz="2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IndexedDB</a:t>
                      </a:r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Web SQL databases, local and </a:t>
                      </a:r>
                      <a:r>
                        <a:rPr lang="en-US" altLang="zh-TW" sz="2000" b="1" i="0" kern="120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session</a:t>
                      </a:r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storage, </a:t>
                      </a:r>
                      <a:r>
                        <a:rPr lang="en-US" altLang="zh-TW" sz="2000" b="1" i="0" kern="120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cookies</a:t>
                      </a:r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Application Cache, images, fonts, and stylesheets.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Security panel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Debug mixed content issues, certificate problems, and more.</a:t>
                      </a:r>
                      <a:endParaRPr lang="zh-TW" alt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411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1486</Words>
  <Application>Microsoft Office PowerPoint</Application>
  <PresentationFormat>寬螢幕</PresentationFormat>
  <Paragraphs>217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9" baseType="lpstr">
      <vt:lpstr>新細明體</vt:lpstr>
      <vt:lpstr>Arial</vt:lpstr>
      <vt:lpstr>Calibri</vt:lpstr>
      <vt:lpstr>Calibri Light</vt:lpstr>
      <vt:lpstr>Wingdings</vt:lpstr>
      <vt:lpstr>Office 佈景主題</vt:lpstr>
      <vt:lpstr>Web Hacking and Exploitation</vt:lpstr>
      <vt:lpstr>PowerPoint 簡報</vt:lpstr>
      <vt:lpstr>有一堆WebSecurity Tools藍色部分(必教) </vt:lpstr>
      <vt:lpstr>PowerPoint 簡報</vt:lpstr>
      <vt:lpstr>Web development tools https://en.wikipedia.org/wiki/Web_development_tools</vt:lpstr>
      <vt:lpstr>Web developer tools support </vt:lpstr>
      <vt:lpstr>打開你的 Developer Tools https://developers.google.com/web/tools/chrome-devtools/ </vt:lpstr>
      <vt:lpstr>Developer Tools for Chrome https://developers.google.com/web/tools/chrome-devtools/</vt:lpstr>
      <vt:lpstr>Developer Tools for Chrome https://developers.google.com/web/tools/chrome-devtools/</vt:lpstr>
      <vt:lpstr>Developer Tools for Firefox https://developer.mozilla.org/en-US/docs/Tools</vt:lpstr>
      <vt:lpstr>PowerPoint 簡報</vt:lpstr>
      <vt:lpstr>PowerPoint 簡報</vt:lpstr>
      <vt:lpstr>練習看看 記得做簡報</vt:lpstr>
      <vt:lpstr>PowerPoint 簡報</vt:lpstr>
      <vt:lpstr>https://addons.mozilla.org/en-US/firefox/addon/hackbar/</vt:lpstr>
      <vt:lpstr>PowerPoint 簡報</vt:lpstr>
      <vt:lpstr>學生作業: Tamper Data測試報告</vt:lpstr>
      <vt:lpstr>PowerPoint 簡報</vt:lpstr>
      <vt:lpstr>Burp Suite https://en.wikipedia.org/wiki/Burp_suite</vt:lpstr>
      <vt:lpstr>PowerPoint 簡報</vt:lpstr>
      <vt:lpstr>burpsuite實戰指南 https://t0data.gitbooks.io/burpsuite/content/</vt:lpstr>
      <vt:lpstr>Burp suite::tools https://portswigger.net/burp/help/suite_burptools.html</vt:lpstr>
      <vt:lpstr>PowerPoint 簡報</vt:lpstr>
      <vt:lpstr>PowerPoint 簡報</vt:lpstr>
      <vt:lpstr>https://github.com/curl/curl</vt:lpstr>
      <vt:lpstr>PowerPoint 簡報</vt:lpstr>
      <vt:lpstr>PowerPoint 簡報</vt:lpstr>
      <vt:lpstr>使用範例::Storing downloads  https://curl.haxx.se/docs/</vt:lpstr>
      <vt:lpstr>PowerPoint 簡報</vt:lpstr>
      <vt:lpstr>更多訊息  請參閱 Everything curl     https://ec.haxx.se/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Hacking and Exploitation</dc:title>
  <dc:creator>ksu</dc:creator>
  <cp:lastModifiedBy>ksu</cp:lastModifiedBy>
  <cp:revision>25</cp:revision>
  <dcterms:created xsi:type="dcterms:W3CDTF">2017-11-05T14:15:59Z</dcterms:created>
  <dcterms:modified xsi:type="dcterms:W3CDTF">2017-12-18T00:34:58Z</dcterms:modified>
</cp:coreProperties>
</file>